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presProps.xml" ContentType="application/vnd.openxmlformats-officedocument.presentationml.presProps+xml"/>
  <Override PartName="/ppt/media/image1.jpeg" ContentType="image/jpeg"/>
  <Override PartName="/ppt/media/image38.png" ContentType="image/png"/>
  <Override PartName="/ppt/media/image2.jpeg" ContentType="image/jpeg"/>
  <Override PartName="/ppt/media/image3.jpeg" ContentType="image/jpeg"/>
  <Override PartName="/ppt/media/image4.png" ContentType="image/png"/>
  <Override PartName="/ppt/media/image11.png" ContentType="image/png"/>
  <Override PartName="/ppt/media/image5.jpeg" ContentType="image/jpeg"/>
  <Override PartName="/ppt/media/image7.png" ContentType="image/png"/>
  <Override PartName="/ppt/media/image8.jpeg" ContentType="image/jpeg"/>
  <Override PartName="/ppt/media/image41.png" ContentType="image/png"/>
  <Override PartName="/ppt/media/image6.png" ContentType="image/png"/>
  <Override PartName="/ppt/media/image9.png" ContentType="image/png"/>
  <Override PartName="/ppt/media/image10.jpeg" ContentType="image/jpeg"/>
  <Override PartName="/ppt/media/image12.jpeg" ContentType="image/jpeg"/>
  <Override PartName="/ppt/media/image13.png" ContentType="image/png"/>
  <Override PartName="/ppt/media/image46.jpeg" ContentType="image/jpe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jpeg" ContentType="image/jpeg"/>
  <Override PartName="/ppt/media/image23.jpeg" ContentType="image/jpe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jpeg" ContentType="image/jpeg"/>
  <Override PartName="/ppt/media/image29.jpeg" ContentType="image/jpe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9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8F2F53E-DB96-4ECC-85BB-0BE6448BA2F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AD8ED6E-1E39-4C3D-A79E-A190CB17BC7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6CE74D-640E-4F7C-9319-25586AA9902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4C7AC35-B3B7-4B29-B311-6903679BF97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916C694-D09C-41C4-A924-E9745A76D7B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786D523-0091-4D56-BEE3-9387678026B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902B8B0-8F32-4E05-8D53-741C5AEF042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F94EA7A-45CE-4AD8-A415-8F27540CEEB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CB4C248-961B-4A2C-BB06-7573C64A30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4022094-0126-4505-A494-D49F3E1337F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9287D02-811C-4209-8C5C-7442DAF266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C567C13-7240-4C85-B2DE-1118B6F6D08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4669FC5-014B-4A60-A328-9636C62CE2D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D944D6F-F41A-4752-87CA-D97BED673E2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C5EC3EC-5FDF-462E-A9AD-4BDBA165603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923F9F1-389C-4A74-862A-A99317E637B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E073ABE-340D-4FF4-91AD-FBA487AA7D6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909EC1-AD01-426B-BEFE-70DB58B67D8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C522C52-E62C-4028-866A-DF2014C106F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8F5E136-DF0A-4F41-8101-4652A7B35A4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4B74A55-CC38-4495-92B4-E3C08BA1E8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ADBEFA-D49D-4911-9014-CD719483C0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07C9B65-923A-4562-9A56-FE250463B91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F686B51-959A-4D66-96D7-29D1A17D35D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61B3B8D-0593-4D16-82FF-A785001665D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3A5B5C7-9E7D-44EA-8948-6CACCAF4ADE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ieeexplore.ieee.org/xpl/RecentIssue.jsp?punumber=97" TargetMode="External"/><Relationship Id="rId2" Type="http://schemas.openxmlformats.org/officeDocument/2006/relationships/hyperlink" Target="https://ieeexplore.ieee.org/xpl/RecentIssue.jsp?punumber=97" TargetMode="External"/><Relationship Id="rId3" Type="http://schemas.openxmlformats.org/officeDocument/2006/relationships/hyperlink" Target="https://ieeexplore.ieee.org/xpl/RecentIssue.jsp?punumber=97" TargetMode="External"/><Relationship Id="rId4" Type="http://schemas.openxmlformats.org/officeDocument/2006/relationships/hyperlink" Target="https://ieeexplore.ieee.org/xpl/RecentIssue.jsp?punumber=97" TargetMode="External"/><Relationship Id="rId5" Type="http://schemas.openxmlformats.org/officeDocument/2006/relationships/hyperlink" Target="https://ieeexplore.ieee.org/xpl/RecentIssue.jsp?punumber=97" TargetMode="External"/><Relationship Id="rId6" Type="http://schemas.openxmlformats.org/officeDocument/2006/relationships/hyperlink" Target="https://ieeexplore.ieee.org/xpl/RecentIssue.jsp?punumber=97" TargetMode="External"/><Relationship Id="rId7" Type="http://schemas.openxmlformats.org/officeDocument/2006/relationships/hyperlink" Target="https://doi.org/10.1109/LSP.2016.2603342" TargetMode="External"/><Relationship Id="rId8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doi.org/10.3390/a11030028" TargetMode="External"/><Relationship Id="rId2" Type="http://schemas.openxmlformats.org/officeDocument/2006/relationships/hyperlink" Target="https://sci-hub.se/10.1109/iccv.2019.00612" TargetMode="External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github.com/timesler/facenet-pytorch" TargetMode="External"/><Relationship Id="rId2" Type="http://schemas.openxmlformats.org/officeDocument/2006/relationships/hyperlink" Target="http://www.cs.ucf.edu/~aroshan/index_files/Dataset_PitOrlManh/zipped%20images/part1.zip" TargetMode="External"/><Relationship Id="rId3" Type="http://schemas.openxmlformats.org/officeDocument/2006/relationships/hyperlink" Target="http://www.cs.ucf.edu/~aroshan/index_files/Dataset_PitOrlManh/zipped%20images/part1.zip" TargetMode="External"/><Relationship Id="rId4" Type="http://schemas.openxmlformats.org/officeDocument/2006/relationships/hyperlink" Target="http://www.cs.ucf.edu/~aroshan/index_files/Dataset_PitOrlManh/zipped%20images/part1.zip" TargetMode="External"/><Relationship Id="rId5" Type="http://schemas.openxmlformats.org/officeDocument/2006/relationships/hyperlink" Target="http://www.cs.ucf.edu/~aroshan/index_files/Dataset_PitOrlManh/zipped%20images/part1.zip" TargetMode="External"/><Relationship Id="rId6" Type="http://schemas.openxmlformats.org/officeDocument/2006/relationships/hyperlink" Target="http://www.cs.ucf.edu/~aroshan/index_files/Dataset_PitOrlManh/zipped%20images/part1.zip" TargetMode="External"/><Relationship Id="rId7" Type="http://schemas.openxmlformats.org/officeDocument/2006/relationships/hyperlink" Target="http://www.cs.ucf.edu/~aroshan/index_files/Dataset_PitOrlManh/zipped%20images/part1.zip" TargetMode="External"/><Relationship Id="rId8" Type="http://schemas.openxmlformats.org/officeDocument/2006/relationships/hyperlink" Target="http://www.cs.ucf.edu/~aroshan/index_files/Dataset_PitOrlManh/zipped%20images/part1.zip" TargetMode="External"/><Relationship Id="rId9" Type="http://schemas.openxmlformats.org/officeDocument/2006/relationships/hyperlink" Target="http://www.cs.ucf.edu/~aroshan/index_files/Dataset_PitOrlManh/zipped%20images/part1.zip" TargetMode="External"/><Relationship Id="rId10" Type="http://schemas.openxmlformats.org/officeDocument/2006/relationships/hyperlink" Target="http://www.cs.ucf.edu/~aroshan/index_files/Dataset_PitOrlManh/zipped%20images/part1.zip" TargetMode="External"/><Relationship Id="rId11" Type="http://schemas.openxmlformats.org/officeDocument/2006/relationships/hyperlink" Target="http://www.cs.ucf.edu/~aroshan/index_files/Dataset_PitOrlManh/zipped%20images/part1.zip" TargetMode="External"/><Relationship Id="rId12" Type="http://schemas.openxmlformats.org/officeDocument/2006/relationships/hyperlink" Target="http://www.cs.ucf.edu/~aroshan/index_files/Dataset_PitOrlManh/zipped%20images/part1.zip" TargetMode="External"/><Relationship Id="rId13" Type="http://schemas.openxmlformats.org/officeDocument/2006/relationships/hyperlink" Target="http://www.cs.ucf.edu/~aroshan/index_files/Dataset_PitOrlManh/zipped%20images/part1.zip" TargetMode="External"/><Relationship Id="rId14" Type="http://schemas.openxmlformats.org/officeDocument/2006/relationships/hyperlink" Target="http://www.cs.ucf.edu/~aroshan/index_files/Dataset_PitOrlManh/zipped%20images/part1.zip" TargetMode="External"/><Relationship Id="rId15" Type="http://schemas.openxmlformats.org/officeDocument/2006/relationships/hyperlink" Target="http://www.cs.ucf.edu/~aroshan/index_files/Dataset_PitOrlManh/zipped%20images/part1.zip" TargetMode="External"/><Relationship Id="rId16" Type="http://schemas.openxmlformats.org/officeDocument/2006/relationships/hyperlink" Target="http://www.cs.ucf.edu/~aroshan/index_files/Dataset_PitOrlManh/zipped%20images/part1.zip" TargetMode="External"/><Relationship Id="rId17" Type="http://schemas.openxmlformats.org/officeDocument/2006/relationships/hyperlink" Target="http://www.cs.ucf.edu/~aroshan/index_files/Dataset_PitOrlManh/zipped%20images/part1.zip" TargetMode="External"/><Relationship Id="rId18" Type="http://schemas.openxmlformats.org/officeDocument/2006/relationships/hyperlink" Target="http://www.cs.ucf.edu/~aroshan/index_files/Dataset_PitOrlManh/zipped%20images/part1.zip" TargetMode="External"/><Relationship Id="rId19" Type="http://schemas.openxmlformats.org/officeDocument/2006/relationships/hyperlink" Target="http://www.cs.ucf.edu/~aroshan/index_files/Dataset_PitOrlManh/zipped%20images/part1.zip" TargetMode="External"/><Relationship Id="rId20" Type="http://schemas.openxmlformats.org/officeDocument/2006/relationships/hyperlink" Target="http://www.cs.ucf.edu/~aroshan/index_files/Dataset_PitOrlManh/zipped%20images/part1.zip" TargetMode="External"/><Relationship Id="rId21" Type="http://schemas.openxmlformats.org/officeDocument/2006/relationships/hyperlink" Target="http://www.cs.ucf.edu/~aroshan/index_files/Dataset_PitOrlManh/zipped%20images/part1.zip" TargetMode="External"/><Relationship Id="rId22" Type="http://schemas.openxmlformats.org/officeDocument/2006/relationships/hyperlink" Target="http://www.cs.ucf.edu/~aroshan/index_files/Dataset_PitOrlManh/zipped%20images/part1.zip" TargetMode="External"/><Relationship Id="rId23" Type="http://schemas.openxmlformats.org/officeDocument/2006/relationships/hyperlink" Target="http://www.cs.ucf.edu/~aroshan/index_files/Dataset_PitOrlManh/zipped%20images/part1.zip" TargetMode="External"/><Relationship Id="rId24" Type="http://schemas.openxmlformats.org/officeDocument/2006/relationships/hyperlink" Target="http://www.cs.ucf.edu/~aroshan/index_files/Dataset_PitOrlManh/zipped%20images/part1.zip" TargetMode="External"/><Relationship Id="rId25" Type="http://schemas.openxmlformats.org/officeDocument/2006/relationships/hyperlink" Target="http://www.cs.ucf.edu/~aroshan/index_files/Dataset_PitOrlManh/zipped%20images/part1.zip" TargetMode="External"/><Relationship Id="rId26" Type="http://schemas.openxmlformats.org/officeDocument/2006/relationships/hyperlink" Target="http://www.cs.ucf.edu/~aroshan/index_files/Dataset_PitOrlManh/zipped%20images/part1.zip" TargetMode="External"/><Relationship Id="rId27" Type="http://schemas.openxmlformats.org/officeDocument/2006/relationships/hyperlink" Target="http://www.cs.ucf.edu/~aroshan/index_files/Dataset_PitOrlManh/zipped%20images/part1.zip" TargetMode="External"/><Relationship Id="rId28" Type="http://schemas.openxmlformats.org/officeDocument/2006/relationships/hyperlink" Target="http://www.cs.ucf.edu/~aroshan/index_files/Dataset_PitOrlManh/zipped%20images/part1.zip" TargetMode="External"/><Relationship Id="rId29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781280" cy="440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500" spc="-1" strike="noStrike">
                <a:solidFill>
                  <a:srgbClr val="000000"/>
                </a:solidFill>
                <a:latin typeface="Calibri Light"/>
              </a:rPr>
              <a:t>Thesis</a:t>
            </a:r>
            <a:r>
              <a:rPr b="0" lang="uk-UA" sz="4500" spc="-1" strike="noStrike">
                <a:solidFill>
                  <a:srgbClr val="000000"/>
                </a:solidFill>
                <a:latin typeface="Calibri Light"/>
              </a:rPr>
              <a:t>: </a:t>
            </a:r>
            <a:r>
              <a:rPr b="0" lang="en-US" sz="4500" spc="-1" strike="noStrike">
                <a:solidFill>
                  <a:srgbClr val="000000"/>
                </a:solidFill>
                <a:latin typeface="Calibri Light"/>
              </a:rPr>
              <a:t>Mathematics and software for a system that hides faces and advertising on video in real-time</a:t>
            </a:r>
            <a:br>
              <a:rPr sz="4500"/>
            </a:br>
            <a:r>
              <a:rPr b="0" lang="uk-UA" sz="4500" spc="-1" strike="noStrike">
                <a:solidFill>
                  <a:srgbClr val="000000"/>
                </a:solidFill>
                <a:latin typeface="Calibri Light"/>
              </a:rPr>
              <a:t>(Створення математичного та програмного забезпечення для системи приховання обличчя та реклами у реальному часі).</a:t>
            </a:r>
            <a:endParaRPr b="0" lang="en-US" sz="4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71720" y="489312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Студент: Тищенко Богдан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Кер</a:t>
            </a:r>
            <a:r>
              <a:rPr b="0" lang="uk-UA" sz="2400" spc="-1" strike="noStrike">
                <a:solidFill>
                  <a:srgbClr val="000000"/>
                </a:solidFill>
                <a:latin typeface="Calibri"/>
              </a:rPr>
              <a:t>івник: доцент Олефір Олександр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How does YOLO work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4" name="Picture 3" descr=""/>
          <p:cNvPicPr/>
          <p:nvPr/>
        </p:nvPicPr>
        <p:blipFill>
          <a:blip r:embed="rId1"/>
          <a:stretch/>
        </p:blipFill>
        <p:spPr>
          <a:xfrm>
            <a:off x="698040" y="1825560"/>
            <a:ext cx="9401040" cy="2938320"/>
          </a:xfrm>
          <a:prstGeom prst="rect">
            <a:avLst/>
          </a:prstGeom>
          <a:ln w="0">
            <a:noFill/>
          </a:ln>
        </p:spPr>
      </p:pic>
      <p:sp>
        <p:nvSpPr>
          <p:cNvPr id="115" name="TextBox 5"/>
          <p:cNvSpPr/>
          <p:nvPr/>
        </p:nvSpPr>
        <p:spPr>
          <a:xfrm>
            <a:off x="6250680" y="4597200"/>
            <a:ext cx="53931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1355040" y="5292000"/>
            <a:ext cx="4238280" cy="1702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Output grid cell vector having 3 training classes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Loss function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8" name="Content Placeholder 4" descr=""/>
          <p:cNvPicPr/>
          <p:nvPr/>
        </p:nvPicPr>
        <p:blipFill>
          <a:blip r:embed="rId1"/>
          <a:stretch/>
        </p:blipFill>
        <p:spPr>
          <a:xfrm>
            <a:off x="1331280" y="2621160"/>
            <a:ext cx="6564600" cy="280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Dataset augmentation techniques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0" name="Picture 4" descr=""/>
          <p:cNvPicPr/>
          <p:nvPr/>
        </p:nvPicPr>
        <p:blipFill>
          <a:blip r:embed="rId1"/>
          <a:stretch/>
        </p:blipFill>
        <p:spPr>
          <a:xfrm>
            <a:off x="117000" y="1690560"/>
            <a:ext cx="6147720" cy="3828960"/>
          </a:xfrm>
          <a:prstGeom prst="rect">
            <a:avLst/>
          </a:prstGeom>
          <a:ln w="0">
            <a:noFill/>
          </a:ln>
        </p:spPr>
      </p:pic>
      <p:pic>
        <p:nvPicPr>
          <p:cNvPr id="121" name="Picture 5" descr=""/>
          <p:cNvPicPr/>
          <p:nvPr/>
        </p:nvPicPr>
        <p:blipFill>
          <a:blip r:embed="rId2"/>
          <a:stretch/>
        </p:blipFill>
        <p:spPr>
          <a:xfrm>
            <a:off x="6359040" y="1690560"/>
            <a:ext cx="6158520" cy="3987000"/>
          </a:xfrm>
          <a:prstGeom prst="rect">
            <a:avLst/>
          </a:prstGeom>
          <a:ln w="0">
            <a:noFill/>
          </a:ln>
        </p:spPr>
      </p:pic>
      <p:sp>
        <p:nvSpPr>
          <p:cNvPr id="122" name="TextBox 10"/>
          <p:cNvSpPr/>
          <p:nvPr/>
        </p:nvSpPr>
        <p:spPr>
          <a:xfrm>
            <a:off x="2331000" y="6365520"/>
            <a:ext cx="986040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Calibri"/>
              </a:rPr>
              <a:t>[</a:t>
            </a:r>
            <a:r>
              <a:rPr b="0" lang="uk-UA" sz="1300" spc="-1" strike="noStrike">
                <a:solidFill>
                  <a:srgbClr val="000000"/>
                </a:solidFill>
                <a:latin typeface="Times New Roman"/>
                <a:ea typeface="Calibri"/>
              </a:rPr>
              <a:t>Zhong, Z., Zheng, L., Kang, G., Li, S., &amp; Yang, Y. (2020). Random Erasing Data Augmentation</a:t>
            </a: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Calibri"/>
              </a:rPr>
              <a:t>]</a:t>
            </a:r>
            <a:endParaRPr b="0" lang="en-US" sz="13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Calibri"/>
              </a:rPr>
              <a:t>[</a:t>
            </a:r>
            <a:r>
              <a:rPr b="0" lang="uk-UA" sz="1300" spc="-1" strike="noStrike">
                <a:solidFill>
                  <a:srgbClr val="000000"/>
                </a:solidFill>
                <a:latin typeface="Times New Roman"/>
                <a:ea typeface="Calibri"/>
              </a:rPr>
              <a:t>Singh, K. K., &amp; Lee, Y. J. (2017). Hide-and-Seek: Forcing a Network to be Meticulous for Weakly-Supervised Object and Action Localization</a:t>
            </a: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Calibri"/>
              </a:rPr>
              <a:t>]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YOLO inspired augmentations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4" name="Content Placeholder 3" descr=""/>
          <p:cNvPicPr/>
          <p:nvPr/>
        </p:nvPicPr>
        <p:blipFill>
          <a:blip r:embed="rId1"/>
          <a:stretch/>
        </p:blipFill>
        <p:spPr>
          <a:xfrm>
            <a:off x="3530160" y="1556280"/>
            <a:ext cx="4539600" cy="4689720"/>
          </a:xfrm>
          <a:prstGeom prst="rect">
            <a:avLst/>
          </a:prstGeom>
          <a:ln w="0">
            <a:noFill/>
          </a:ln>
        </p:spPr>
      </p:pic>
      <p:sp>
        <p:nvSpPr>
          <p:cNvPr id="125" name="TextBox 5"/>
          <p:cNvSpPr/>
          <p:nvPr/>
        </p:nvSpPr>
        <p:spPr>
          <a:xfrm>
            <a:off x="3155400" y="6492960"/>
            <a:ext cx="10122480" cy="2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Calibri"/>
              </a:rPr>
              <a:t>[</a:t>
            </a:r>
            <a:r>
              <a:rPr b="0" lang="uk-UA" sz="1300" spc="-1" strike="noStrike">
                <a:solidFill>
                  <a:srgbClr val="000000"/>
                </a:solidFill>
                <a:latin typeface="Times New Roman"/>
                <a:ea typeface="Calibri"/>
              </a:rPr>
              <a:t>Sangdoo Y</a:t>
            </a: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Calibri"/>
              </a:rPr>
              <a:t>., </a:t>
            </a:r>
            <a:r>
              <a:rPr b="0" lang="uk-UA" sz="1300" spc="-1" strike="noStrike">
                <a:solidFill>
                  <a:srgbClr val="000000"/>
                </a:solidFill>
                <a:latin typeface="Times New Roman"/>
                <a:ea typeface="Calibri"/>
              </a:rPr>
              <a:t>Dongyoon H</a:t>
            </a: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Calibri"/>
              </a:rPr>
              <a:t>., </a:t>
            </a:r>
            <a:r>
              <a:rPr b="0" lang="uk-UA" sz="1300" spc="-1" strike="noStrike">
                <a:solidFill>
                  <a:srgbClr val="000000"/>
                </a:solidFill>
                <a:latin typeface="Times New Roman"/>
                <a:ea typeface="Calibri"/>
              </a:rPr>
              <a:t>Seong J</a:t>
            </a: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Calibri"/>
              </a:rPr>
              <a:t>.</a:t>
            </a:r>
            <a:r>
              <a:rPr b="0" lang="uk-UA" sz="1300" spc="-1" strike="noStrike">
                <a:solidFill>
                  <a:srgbClr val="000000"/>
                </a:solidFill>
                <a:latin typeface="Times New Roman"/>
                <a:ea typeface="Calibri"/>
              </a:rPr>
              <a:t> O</a:t>
            </a: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Calibri"/>
              </a:rPr>
              <a:t>. (2019) </a:t>
            </a:r>
            <a:r>
              <a:rPr b="0" lang="uk-UA" sz="1300" spc="-1" strike="noStrike">
                <a:solidFill>
                  <a:srgbClr val="000000"/>
                </a:solidFill>
                <a:latin typeface="Times New Roman"/>
                <a:ea typeface="Calibri"/>
              </a:rPr>
              <a:t>CutMix: Regularization Strategy to Train Strong Classifiers with Localizable Features</a:t>
            </a: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Calibri"/>
              </a:rPr>
              <a:t>]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1190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Multi task convolutional neural network (MTCNN)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3350520" y="6603840"/>
            <a:ext cx="8974080" cy="25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1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Calibri"/>
              </a:rPr>
              <a:t>[</a:t>
            </a:r>
            <a:r>
              <a:rPr b="0" lang="uk-UA" sz="1300" spc="-1" strike="noStrike">
                <a:solidFill>
                  <a:srgbClr val="000000"/>
                </a:solidFill>
                <a:latin typeface="Times New Roman"/>
                <a:ea typeface="Calibri"/>
              </a:rPr>
              <a:t>Zhang, K., Zhang, Z., Li, Z., &amp; Qiao, Y. Joint Face Detection and Alignment using Multi-task Cascaded Convolutional Networks</a:t>
            </a: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Calibri"/>
              </a:rPr>
              <a:t>]</a:t>
            </a:r>
            <a:endParaRPr b="0" lang="en-US" sz="13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8" name="Picture 4" descr=""/>
          <p:cNvPicPr/>
          <p:nvPr/>
        </p:nvPicPr>
        <p:blipFill>
          <a:blip r:embed="rId1"/>
          <a:stretch/>
        </p:blipFill>
        <p:spPr>
          <a:xfrm>
            <a:off x="1127880" y="2159280"/>
            <a:ext cx="9935640" cy="368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Loss functions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0" name="Content Placeholder 4" descr=""/>
          <p:cNvPicPr/>
          <p:nvPr/>
        </p:nvPicPr>
        <p:blipFill>
          <a:blip r:embed="rId1"/>
          <a:stretch/>
        </p:blipFill>
        <p:spPr>
          <a:xfrm>
            <a:off x="6354720" y="233280"/>
            <a:ext cx="5488560" cy="6259320"/>
          </a:xfrm>
          <a:prstGeom prst="rect">
            <a:avLst/>
          </a:prstGeom>
          <a:ln w="0">
            <a:noFill/>
          </a:ln>
        </p:spPr>
      </p:pic>
      <p:sp>
        <p:nvSpPr>
          <p:cNvPr id="131" name="Content Placeholder 2"/>
          <p:cNvSpPr/>
          <p:nvPr/>
        </p:nvSpPr>
        <p:spPr>
          <a:xfrm>
            <a:off x="668160" y="1705320"/>
            <a:ext cx="5912640" cy="435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Classification loss (Proposal-Network)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Bounding Box Regression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Facial landmark localization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32" name="Picture 7" descr=""/>
          <p:cNvPicPr/>
          <p:nvPr/>
        </p:nvPicPr>
        <p:blipFill>
          <a:blip r:embed="rId2"/>
          <a:stretch/>
        </p:blipFill>
        <p:spPr>
          <a:xfrm>
            <a:off x="1233360" y="2216880"/>
            <a:ext cx="4603680" cy="65340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9" descr=""/>
          <p:cNvPicPr/>
          <p:nvPr/>
        </p:nvPicPr>
        <p:blipFill>
          <a:blip r:embed="rId3"/>
          <a:stretch/>
        </p:blipFill>
        <p:spPr>
          <a:xfrm>
            <a:off x="1233360" y="3987360"/>
            <a:ext cx="2565720" cy="626400"/>
          </a:xfrm>
          <a:prstGeom prst="rect">
            <a:avLst/>
          </a:prstGeom>
          <a:ln w="0">
            <a:noFill/>
          </a:ln>
        </p:spPr>
      </p:pic>
      <p:pic>
        <p:nvPicPr>
          <p:cNvPr id="134" name="Picture 11" descr=""/>
          <p:cNvPicPr/>
          <p:nvPr/>
        </p:nvPicPr>
        <p:blipFill>
          <a:blip r:embed="rId4"/>
          <a:stretch/>
        </p:blipFill>
        <p:spPr>
          <a:xfrm>
            <a:off x="1233360" y="5416560"/>
            <a:ext cx="3985920" cy="65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AP/mAP accuracy scores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6" name="Content Placeholder 3" descr=""/>
          <p:cNvPicPr/>
          <p:nvPr/>
        </p:nvPicPr>
        <p:blipFill>
          <a:blip r:embed="rId1"/>
          <a:stretch/>
        </p:blipFill>
        <p:spPr>
          <a:xfrm>
            <a:off x="7179840" y="3107520"/>
            <a:ext cx="4127760" cy="358524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137" name="TextBox 5"/>
              <p:cNvSpPr txBox="1"/>
              <p:nvPr/>
            </p:nvSpPr>
            <p:spPr>
              <a:xfrm>
                <a:off x="261000" y="4543200"/>
                <a:ext cx="5222160" cy="714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AP</m:t>
                    </m:r>
                    <m:r>
                      <m:t xml:space="preserve">=</m:t>
                    </m:r>
                    <m:nary>
                      <m:naryPr>
                        <m:chr m:val="∫"/>
                      </m:naryPr>
                      <m:sub>
                        <m:r>
                          <m:t xml:space="preserve">0</m:t>
                        </m:r>
                      </m:sub>
                      <m:sup>
                        <m:r>
                          <m:t xml:space="preserve">1</m:t>
                        </m:r>
                      </m:sup>
                      <m:e/>
                    </m:nary>
                    <m:r>
                      <m:t xml:space="preserve">𝑝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𝑟</m:t>
                        </m:r>
                      </m:e>
                    </m:d>
                    <m:r>
                      <m:t xml:space="preserve">𝑑𝑟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38" name="TextBox 11"/>
          <p:cNvSpPr/>
          <p:nvPr/>
        </p:nvSpPr>
        <p:spPr>
          <a:xfrm>
            <a:off x="2036880" y="2102040"/>
            <a:ext cx="64378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	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39" name="TextBox 13"/>
              <p:cNvSpPr txBox="1"/>
              <p:nvPr/>
            </p:nvSpPr>
            <p:spPr>
              <a:xfrm>
                <a:off x="2160" y="3022560"/>
                <a:ext cx="6093360" cy="64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rPr>
                        <m:lit/>
                        <m:nor/>
                      </m:rPr>
                      <m:t xml:space="preserve">Precision</m:t>
                    </m:r>
                    <m:r>
                      <m:rPr>
                        <m:lit/>
                        <m:nor/>
                      </m:rPr>
                      <m:t xml:space="preserve"> 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𝑡𝑝</m:t>
                        </m:r>
                      </m:num>
                      <m:den>
                        <m:r>
                          <m:t xml:space="preserve">𝑡𝑝</m:t>
                        </m:r>
                        <m:r>
                          <m:t xml:space="preserve">+</m:t>
                        </m:r>
                        <m:r>
                          <m:t xml:space="preserve">𝑓𝑝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pic>
        <p:nvPicPr>
          <p:cNvPr id="140" name="Picture 14" descr="Image result for true positive false positive"/>
          <p:cNvPicPr/>
          <p:nvPr/>
        </p:nvPicPr>
        <p:blipFill>
          <a:blip r:embed="rId2"/>
          <a:stretch/>
        </p:blipFill>
        <p:spPr>
          <a:xfrm>
            <a:off x="7236360" y="1610280"/>
            <a:ext cx="4116960" cy="1496880"/>
          </a:xfrm>
          <a:prstGeom prst="rect">
            <a:avLst/>
          </a:prstGeom>
          <a:ln w="0">
            <a:noFill/>
          </a:ln>
        </p:spPr>
      </p:pic>
      <p:sp>
        <p:nvSpPr>
          <p:cNvPr id="141" name="TextBox 16"/>
          <p:cNvSpPr/>
          <p:nvPr/>
        </p:nvSpPr>
        <p:spPr>
          <a:xfrm>
            <a:off x="1908720" y="5571000"/>
            <a:ext cx="63972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n – number of classes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Model training architecture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3" name="Picture 4" descr=""/>
          <p:cNvPicPr/>
          <p:nvPr/>
        </p:nvPicPr>
        <p:blipFill>
          <a:blip r:embed="rId1"/>
          <a:stretch/>
        </p:blipFill>
        <p:spPr>
          <a:xfrm>
            <a:off x="3905640" y="1339560"/>
            <a:ext cx="4380480" cy="551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38080" y="1206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User application architecture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5" name="Content Placeholder 3" descr=""/>
          <p:cNvPicPr/>
          <p:nvPr/>
        </p:nvPicPr>
        <p:blipFill>
          <a:blip r:embed="rId1"/>
          <a:stretch/>
        </p:blipFill>
        <p:spPr>
          <a:xfrm>
            <a:off x="3963600" y="1575720"/>
            <a:ext cx="4264560" cy="504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Advertising dataset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838080" y="1690560"/>
            <a:ext cx="6399360" cy="4485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Google Street View screenshots. 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Instance segmentation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15000"/>
              </a:lnSpc>
              <a:buNone/>
            </a:pP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Annotations – pentagons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15000"/>
              </a:lnSpc>
              <a:buNone/>
            </a:pP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</a:rPr>
              <a:t>Size: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Calibri"/>
              </a:rPr>
              <a:t>6594 images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202124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600" spc="-1" strike="noStrike">
                <a:solidFill>
                  <a:srgbClr val="202124"/>
                </a:solidFill>
                <a:latin typeface="arial"/>
                <a:ea typeface="Calibri"/>
              </a:rPr>
              <a:t>2043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Calibri"/>
              </a:rPr>
              <a:t> contain objects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8" name="Picture 4" descr=""/>
          <p:cNvPicPr/>
          <p:nvPr/>
        </p:nvPicPr>
        <p:blipFill>
          <a:blip r:embed="rId1"/>
          <a:stretch/>
        </p:blipFill>
        <p:spPr>
          <a:xfrm>
            <a:off x="7701480" y="72360"/>
            <a:ext cx="4045320" cy="3236400"/>
          </a:xfrm>
          <a:prstGeom prst="rect">
            <a:avLst/>
          </a:prstGeom>
          <a:ln w="0">
            <a:noFill/>
          </a:ln>
        </p:spPr>
      </p:pic>
      <p:pic>
        <p:nvPicPr>
          <p:cNvPr id="149" name="Picture 6" descr=""/>
          <p:cNvPicPr/>
          <p:nvPr/>
        </p:nvPicPr>
        <p:blipFill>
          <a:blip r:embed="rId2"/>
          <a:stretch/>
        </p:blipFill>
        <p:spPr>
          <a:xfrm>
            <a:off x="7701480" y="3548880"/>
            <a:ext cx="4045320" cy="323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Motivation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1683360" y="2421720"/>
            <a:ext cx="6053400" cy="669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Visual noise in big cities.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6" name="Picture 2" descr="Noise is all around us."/>
          <p:cNvPicPr/>
          <p:nvPr/>
        </p:nvPicPr>
        <p:blipFill>
          <a:blip r:embed="rId1"/>
          <a:stretch/>
        </p:blipFill>
        <p:spPr>
          <a:xfrm>
            <a:off x="6646320" y="1655640"/>
            <a:ext cx="4012200" cy="2673000"/>
          </a:xfrm>
          <a:prstGeom prst="rect">
            <a:avLst/>
          </a:prstGeom>
          <a:ln w="0">
            <a:noFill/>
          </a:ln>
        </p:spPr>
      </p:pic>
      <p:pic>
        <p:nvPicPr>
          <p:cNvPr id="87" name="Picture 4" descr="Will Facebook Redefine Augmented Reality With Stella and Orion? | The  Motley Fool"/>
          <p:cNvPicPr/>
          <p:nvPr/>
        </p:nvPicPr>
        <p:blipFill>
          <a:blip r:embed="rId2"/>
          <a:stretch/>
        </p:blipFill>
        <p:spPr>
          <a:xfrm>
            <a:off x="1383120" y="4493160"/>
            <a:ext cx="4614120" cy="1999080"/>
          </a:xfrm>
          <a:prstGeom prst="rect">
            <a:avLst/>
          </a:prstGeom>
          <a:ln w="0">
            <a:noFill/>
          </a:ln>
        </p:spPr>
      </p:pic>
      <p:sp>
        <p:nvSpPr>
          <p:cNvPr id="88" name="Content Placeholder 2"/>
          <p:cNvSpPr/>
          <p:nvPr/>
        </p:nvSpPr>
        <p:spPr>
          <a:xfrm>
            <a:off x="6646320" y="4966560"/>
            <a:ext cx="4516920" cy="96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Augmented Reality glasses technology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Loss during training. YOLO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1" name="Picture 4" descr=""/>
          <p:cNvPicPr/>
          <p:nvPr/>
        </p:nvPicPr>
        <p:blipFill>
          <a:blip r:embed="rId1"/>
          <a:stretch/>
        </p:blipFill>
        <p:spPr>
          <a:xfrm>
            <a:off x="508680" y="2331000"/>
            <a:ext cx="5064840" cy="3742200"/>
          </a:xfrm>
          <a:prstGeom prst="rect">
            <a:avLst/>
          </a:prstGeom>
          <a:ln w="0">
            <a:noFill/>
          </a:ln>
        </p:spPr>
      </p:pic>
      <p:pic>
        <p:nvPicPr>
          <p:cNvPr id="152" name="Picture 7" descr=""/>
          <p:cNvPicPr/>
          <p:nvPr/>
        </p:nvPicPr>
        <p:blipFill>
          <a:blip r:embed="rId2"/>
          <a:stretch/>
        </p:blipFill>
        <p:spPr>
          <a:xfrm>
            <a:off x="6421320" y="2340720"/>
            <a:ext cx="5261760" cy="373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Validation accuracy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4" name="Content Placeholder 3" descr=""/>
          <p:cNvPicPr/>
          <p:nvPr/>
        </p:nvPicPr>
        <p:blipFill>
          <a:blip r:embed="rId1"/>
          <a:stretch/>
        </p:blipFill>
        <p:spPr>
          <a:xfrm>
            <a:off x="6748560" y="2732400"/>
            <a:ext cx="5443200" cy="388692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4" descr=""/>
          <p:cNvPicPr/>
          <p:nvPr/>
        </p:nvPicPr>
        <p:blipFill>
          <a:blip r:embed="rId2"/>
          <a:stretch/>
        </p:blipFill>
        <p:spPr>
          <a:xfrm>
            <a:off x="0" y="2732400"/>
            <a:ext cx="6095520" cy="3886920"/>
          </a:xfrm>
          <a:prstGeom prst="rect">
            <a:avLst/>
          </a:prstGeom>
          <a:ln w="0">
            <a:noFill/>
          </a:ln>
        </p:spPr>
      </p:pic>
      <p:sp>
        <p:nvSpPr>
          <p:cNvPr id="156" name="Content Placeholder 2"/>
          <p:cNvSpPr/>
          <p:nvPr/>
        </p:nvSpPr>
        <p:spPr>
          <a:xfrm>
            <a:off x="668160" y="1705320"/>
            <a:ext cx="7767360" cy="102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600 validation images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70% mAP accuracy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Faces dataset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0857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9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WIDER FACE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Detection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Benchmarking dataset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Wide variety of images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Subsets by difficulty: easy, medium and hard.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Size: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32 203 images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393 703 labeled faces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9" name="Picture 4" descr=""/>
          <p:cNvPicPr/>
          <p:nvPr/>
        </p:nvPicPr>
        <p:blipFill>
          <a:blip r:embed="rId1"/>
          <a:stretch/>
        </p:blipFill>
        <p:spPr>
          <a:xfrm>
            <a:off x="7323840" y="1132200"/>
            <a:ext cx="4397400" cy="2473200"/>
          </a:xfrm>
          <a:prstGeom prst="rect">
            <a:avLst/>
          </a:prstGeom>
          <a:ln w="0">
            <a:noFill/>
          </a:ln>
        </p:spPr>
      </p:pic>
      <p:pic>
        <p:nvPicPr>
          <p:cNvPr id="160" name="Picture 6" descr=""/>
          <p:cNvPicPr/>
          <p:nvPr/>
        </p:nvPicPr>
        <p:blipFill>
          <a:blip r:embed="rId2"/>
          <a:stretch/>
        </p:blipFill>
        <p:spPr>
          <a:xfrm>
            <a:off x="7323840" y="3741120"/>
            <a:ext cx="4397400" cy="274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User interface</a:t>
            </a:r>
            <a:r>
              <a:rPr b="1" lang="uk-UA" sz="4400" spc="-1" strike="noStrike">
                <a:solidFill>
                  <a:srgbClr val="000000"/>
                </a:solidFill>
                <a:latin typeface="Calibri Light"/>
              </a:rPr>
              <a:t>	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Rectangle 3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Rectangle 4"/>
          <p:cNvSpPr/>
          <p:nvPr/>
        </p:nvSpPr>
        <p:spPr>
          <a:xfrm>
            <a:off x="457200" y="4770360"/>
            <a:ext cx="12191760" cy="3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4" name="Picture 8" descr=""/>
          <p:cNvPicPr/>
          <p:nvPr/>
        </p:nvPicPr>
        <p:blipFill>
          <a:blip r:embed="rId1"/>
          <a:srcRect l="0" t="0" r="3246" b="0"/>
          <a:stretch/>
        </p:blipFill>
        <p:spPr>
          <a:xfrm>
            <a:off x="4008600" y="1713240"/>
            <a:ext cx="4174200" cy="477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Start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6" name="Picture 3" descr=""/>
          <p:cNvPicPr/>
          <p:nvPr/>
        </p:nvPicPr>
        <p:blipFill>
          <a:blip r:embed="rId1"/>
          <a:stretch/>
        </p:blipFill>
        <p:spPr>
          <a:xfrm>
            <a:off x="1778400" y="1499760"/>
            <a:ext cx="8634600" cy="500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Evaluation (Advertising)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8" name="Content Placeholder 3" descr=""/>
          <p:cNvPicPr/>
          <p:nvPr/>
        </p:nvPicPr>
        <p:blipFill>
          <a:blip r:embed="rId1"/>
          <a:stretch/>
        </p:blipFill>
        <p:spPr>
          <a:xfrm>
            <a:off x="1881000" y="1501920"/>
            <a:ext cx="3086280" cy="2641320"/>
          </a:xfrm>
          <a:prstGeom prst="rect">
            <a:avLst/>
          </a:prstGeom>
          <a:ln w="0">
            <a:noFill/>
          </a:ln>
        </p:spPr>
      </p:pic>
      <p:pic>
        <p:nvPicPr>
          <p:cNvPr id="169" name="Picture 4" descr=""/>
          <p:cNvPicPr/>
          <p:nvPr/>
        </p:nvPicPr>
        <p:blipFill>
          <a:blip r:embed="rId2"/>
          <a:stretch/>
        </p:blipFill>
        <p:spPr>
          <a:xfrm>
            <a:off x="4967640" y="1506600"/>
            <a:ext cx="3068280" cy="2636280"/>
          </a:xfrm>
          <a:prstGeom prst="rect">
            <a:avLst/>
          </a:prstGeom>
          <a:ln w="0">
            <a:noFill/>
          </a:ln>
        </p:spPr>
      </p:pic>
      <p:pic>
        <p:nvPicPr>
          <p:cNvPr id="170" name="Picture 5" descr=""/>
          <p:cNvPicPr/>
          <p:nvPr/>
        </p:nvPicPr>
        <p:blipFill>
          <a:blip r:embed="rId3"/>
          <a:stretch/>
        </p:blipFill>
        <p:spPr>
          <a:xfrm>
            <a:off x="1881000" y="4143240"/>
            <a:ext cx="3086280" cy="2635560"/>
          </a:xfrm>
          <a:prstGeom prst="rect">
            <a:avLst/>
          </a:prstGeom>
          <a:ln w="0">
            <a:noFill/>
          </a:ln>
        </p:spPr>
      </p:pic>
      <p:pic>
        <p:nvPicPr>
          <p:cNvPr id="171" name="Picture 6" descr=""/>
          <p:cNvPicPr/>
          <p:nvPr/>
        </p:nvPicPr>
        <p:blipFill>
          <a:blip r:embed="rId4"/>
          <a:stretch/>
        </p:blipFill>
        <p:spPr>
          <a:xfrm>
            <a:off x="4962960" y="4138920"/>
            <a:ext cx="3072960" cy="2635560"/>
          </a:xfrm>
          <a:prstGeom prst="rect">
            <a:avLst/>
          </a:prstGeom>
          <a:ln w="0">
            <a:noFill/>
          </a:ln>
        </p:spPr>
      </p:pic>
      <p:pic>
        <p:nvPicPr>
          <p:cNvPr id="172" name="Picture 7" descr=""/>
          <p:cNvPicPr/>
          <p:nvPr/>
        </p:nvPicPr>
        <p:blipFill>
          <a:blip r:embed="rId5"/>
          <a:stretch/>
        </p:blipFill>
        <p:spPr>
          <a:xfrm>
            <a:off x="8035920" y="1512000"/>
            <a:ext cx="2781720" cy="2631240"/>
          </a:xfrm>
          <a:prstGeom prst="rect">
            <a:avLst/>
          </a:prstGeom>
          <a:ln w="0">
            <a:noFill/>
          </a:ln>
        </p:spPr>
      </p:pic>
      <p:pic>
        <p:nvPicPr>
          <p:cNvPr id="173" name="Picture 8" descr=""/>
          <p:cNvPicPr/>
          <p:nvPr/>
        </p:nvPicPr>
        <p:blipFill>
          <a:blip r:embed="rId6"/>
          <a:stretch/>
        </p:blipFill>
        <p:spPr>
          <a:xfrm>
            <a:off x="8035920" y="4143240"/>
            <a:ext cx="2781720" cy="263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3" descr=""/>
          <p:cNvPicPr/>
          <p:nvPr/>
        </p:nvPicPr>
        <p:blipFill>
          <a:blip r:embed="rId1"/>
          <a:stretch/>
        </p:blipFill>
        <p:spPr>
          <a:xfrm>
            <a:off x="3693960" y="1339560"/>
            <a:ext cx="4803480" cy="5415120"/>
          </a:xfrm>
          <a:prstGeom prst="rect">
            <a:avLst/>
          </a:prstGeom>
          <a:ln w="0">
            <a:noFill/>
          </a:ln>
        </p:spPr>
      </p:pic>
      <p:sp>
        <p:nvSpPr>
          <p:cNvPr id="175" name="TextBox 4"/>
          <p:cNvSpPr/>
          <p:nvPr/>
        </p:nvSpPr>
        <p:spPr>
          <a:xfrm>
            <a:off x="645120" y="347760"/>
            <a:ext cx="6097680" cy="76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Evaluation (Face)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257400" y="12312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Evaluation (Advertising+Faces)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7" name="Picture 44" descr=""/>
          <p:cNvPicPr/>
          <p:nvPr/>
        </p:nvPicPr>
        <p:blipFill>
          <a:blip r:embed="rId1"/>
          <a:stretch/>
        </p:blipFill>
        <p:spPr>
          <a:xfrm>
            <a:off x="2829600" y="1184400"/>
            <a:ext cx="3266280" cy="2776320"/>
          </a:xfrm>
          <a:prstGeom prst="rect">
            <a:avLst/>
          </a:prstGeom>
          <a:ln w="0">
            <a:noFill/>
          </a:ln>
        </p:spPr>
      </p:pic>
      <p:pic>
        <p:nvPicPr>
          <p:cNvPr id="178" name="Picture 46" descr=""/>
          <p:cNvPicPr/>
          <p:nvPr/>
        </p:nvPicPr>
        <p:blipFill>
          <a:blip r:embed="rId2"/>
          <a:stretch/>
        </p:blipFill>
        <p:spPr>
          <a:xfrm>
            <a:off x="6095880" y="1186920"/>
            <a:ext cx="3247920" cy="2773800"/>
          </a:xfrm>
          <a:prstGeom prst="rect">
            <a:avLst/>
          </a:prstGeom>
          <a:ln w="0">
            <a:noFill/>
          </a:ln>
        </p:spPr>
      </p:pic>
      <p:pic>
        <p:nvPicPr>
          <p:cNvPr id="179" name="Picture 48" descr=""/>
          <p:cNvPicPr/>
          <p:nvPr/>
        </p:nvPicPr>
        <p:blipFill>
          <a:blip r:embed="rId3"/>
          <a:stretch/>
        </p:blipFill>
        <p:spPr>
          <a:xfrm>
            <a:off x="2829600" y="3961080"/>
            <a:ext cx="3266280" cy="2773800"/>
          </a:xfrm>
          <a:prstGeom prst="rect">
            <a:avLst/>
          </a:prstGeom>
          <a:ln w="0">
            <a:noFill/>
          </a:ln>
        </p:spPr>
      </p:pic>
      <p:pic>
        <p:nvPicPr>
          <p:cNvPr id="180" name="Picture 47" descr=""/>
          <p:cNvPicPr/>
          <p:nvPr/>
        </p:nvPicPr>
        <p:blipFill>
          <a:blip r:embed="rId4"/>
          <a:stretch/>
        </p:blipFill>
        <p:spPr>
          <a:xfrm>
            <a:off x="6095880" y="3961080"/>
            <a:ext cx="3247920" cy="2788200"/>
          </a:xfrm>
          <a:prstGeom prst="rect">
            <a:avLst/>
          </a:prstGeom>
          <a:ln w="0">
            <a:noFill/>
          </a:ln>
        </p:spPr>
      </p:pic>
      <p:sp>
        <p:nvSpPr>
          <p:cNvPr id="181" name="Rectangle 6"/>
          <p:cNvSpPr/>
          <p:nvPr/>
        </p:nvSpPr>
        <p:spPr>
          <a:xfrm>
            <a:off x="257400" y="11969280"/>
            <a:ext cx="121917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Conclusions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Set the requirements for software.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Analyzed real-time object detection methods. Found two optimal variants: YOLO+MTCNN and unified YOLO.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Described YOLO and MTCNN methods in detail.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Trained ads detector. Validation accuracy: 70% mAP.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Used pre-trained MTCNN and trained YOLO models to make a desktop application to process webcam stream at 24 fps.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 the future can try adding tracking algorithms for better stream speed and smoothness.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References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838080" y="1403640"/>
            <a:ext cx="10906920" cy="4772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000"/>
          </a:bodyPr>
          <a:p>
            <a:pPr marL="343080" indent="-343080" algn="just">
              <a:lnSpc>
                <a:spcPct val="115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Redmon, J., Divvala, S., Girshick, R., &amp; Farhadi, A. You Only Look Once: Unified, Real-Time Object Detection. </a:t>
            </a:r>
            <a:r>
              <a:rPr b="0" i="1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IEEE Conference on Computer Vision and Pattern Recognition (CVPR).</a:t>
            </a: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 doi:10.1109/cvpr.2016.91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, 2016.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 algn="just">
              <a:lnSpc>
                <a:spcPct val="115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Redmon, J., &amp; Farhadi,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 A. YOLO9000: Better, Faster, Stronger. </a:t>
            </a: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IEEE Conference on Computer Vision and Pattern Recognition (CVPR). doi:10.1109/cvpr.2017.690 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, 2016.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 algn="just">
              <a:lnSpc>
                <a:spcPct val="115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YOLOv3: An Incremental Improvement. </a:t>
            </a: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arXiv:1804.02767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, 2018.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 algn="just">
              <a:lnSpc>
                <a:spcPct val="115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Chen, W., Huang, H., Peng, S., Zhou, C., &amp; Zhang, C. YOLO-face: a real-time face detector. The Visual Computer. 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doi:10.1007/s00371-020-01831-7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, 2020.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 algn="just">
              <a:lnSpc>
                <a:spcPct val="115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Zhang, K., Zhang, Z., Li, Z., &amp; Qiao, Y. Joint Face Detection and Alignment using Multi-task Cascaded Convolutional Networks. In </a:t>
            </a: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  <a:hlinkClick r:id="rId1"/>
              </a:rPr>
              <a:t>IEEE </a:t>
            </a: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  <a:hlinkClick r:id="rId2"/>
              </a:rPr>
              <a:t>Signal</a:t>
            </a: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  <a:hlinkClick r:id="rId3"/>
              </a:rPr>
              <a:t> </a:t>
            </a: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  <a:hlinkClick r:id="rId4"/>
              </a:rPr>
              <a:t>Processing</a:t>
            </a: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  <a:hlinkClick r:id="rId5"/>
              </a:rPr>
              <a:t> </a:t>
            </a: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  <a:hlinkClick r:id="rId6"/>
              </a:rPr>
              <a:t>Letters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,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 </a:t>
            </a: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23(10), 1499–1503</a:t>
            </a:r>
            <a:r>
              <a:rPr b="0" i="1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 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doi: </a:t>
            </a:r>
            <a:r>
              <a:rPr b="0" i="1" lang="uk-UA" sz="1800" spc="-1" strike="noStrike">
                <a:solidFill>
                  <a:srgbClr val="000000"/>
                </a:solidFill>
                <a:latin typeface="Times New Roman"/>
                <a:ea typeface="Calibri"/>
                <a:hlinkClick r:id="rId7"/>
              </a:rPr>
              <a:t>10.1109/LSP.2016.2603342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2016.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 algn="just">
              <a:lnSpc>
                <a:spcPct val="115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Yang, S., Luo, P., Loy, C. C., &amp; Tang, X. WIDER FACE: A Face Detection Benchmark. IEEE Conference on Computer Vision and Pattern Recognition (CVPR).  WIDER FACE: A Face Detection Benchmark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. </a:t>
            </a: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doi:10.1109/cvpr.2016.596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, 2016.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 algn="just">
              <a:lnSpc>
                <a:spcPct val="115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YOLACT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:</a:t>
            </a: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 Real-time Instance Segmentation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. </a:t>
            </a:r>
            <a:r>
              <a:rPr b="0" i="1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arXiv:1904.02689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, 2019.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 algn="just">
              <a:lnSpc>
                <a:spcPct val="115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Mask R-CNN. </a:t>
            </a:r>
            <a:r>
              <a:rPr b="0" i="1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arXiv:1703.06870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, 2018.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 algn="just">
              <a:lnSpc>
                <a:spcPct val="115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Yinda Xu, Zeyu Wang, Zuoxin Li, Ye Yuan, Gang Yu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. </a:t>
            </a: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SiamFC++: Towards Robust and Accurate Visual Tracking with Target Estimation Guidelines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. </a:t>
            </a: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Conference on Artificial Intelligence (AAAI-20)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, 10.1609/aaai.v34i07.6944, 2020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15000"/>
              </a:lnSpc>
              <a:spcBef>
                <a:spcPts val="1199"/>
              </a:spcBef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  <a:ea typeface="Times New Roman"/>
              </a:rPr>
              <a:t>Goal description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Functional requirements: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15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Read data from a webcam of a user.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15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Detect faces.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15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Detect advertising.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15000"/>
              </a:lnSpc>
              <a:spcAft>
                <a:spcPts val="10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Visualize graphically as a live video stream with blurred faces and ads.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Non</a:t>
            </a:r>
            <a:r>
              <a:rPr b="0" lang="uk-UA" sz="1800" spc="-1" strike="noStrike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functional requirements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(GPU: Nvidia GeForce GTX 1650 or better):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15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24+ fps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15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50ms delay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15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Accurate detections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/>
          </p:nvPr>
        </p:nvSpPr>
        <p:spPr>
          <a:xfrm>
            <a:off x="838080" y="1403640"/>
            <a:ext cx="10515240" cy="5280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15000"/>
              </a:lnSpc>
              <a:buClr>
                <a:srgbClr val="000000"/>
              </a:buClr>
              <a:buFont typeface="Calibri Light"/>
              <a:buAutoNum type="arabicPeriod" startAt="9"/>
            </a:pP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Yang, J.; Yang, G. Modified Convolutional Neural Network Based on Dropout and the Stochastic Gradient Descent Optimizer. </a:t>
            </a:r>
            <a:r>
              <a:rPr b="0" i="1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Algorithms</a:t>
            </a: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 2018, </a:t>
            </a:r>
            <a:r>
              <a:rPr b="0" i="1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11</a:t>
            </a: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, 28. </a:t>
            </a:r>
            <a:r>
              <a:rPr b="0" lang="uk-UA" sz="1800" spc="-1" strike="noStrike" u="sng">
                <a:solidFill>
                  <a:srgbClr val="000000"/>
                </a:solidFill>
                <a:uFillTx/>
                <a:latin typeface="Times New Roman"/>
                <a:ea typeface="Calibri"/>
                <a:hlinkClick r:id="rId1"/>
              </a:rPr>
              <a:t>https://doi.org/10.3390/a11030028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15000"/>
              </a:lnSpc>
              <a:buClr>
                <a:srgbClr val="000000"/>
              </a:buClr>
              <a:buFont typeface="Calibri Light"/>
              <a:buAutoNum type="arabicPeriod" startAt="9"/>
            </a:pP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Zhong, Z., Zheng, L., Kang, G., Li, S., &amp; Yang, Y. (2020). Random Erasing Data Augmentation. Proceedings of the AAAI Conference on Artificial Intelligence, 34(07), 13001–13008. doi:10.1609/aaai.v34i07.7000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15000"/>
              </a:lnSpc>
              <a:buClr>
                <a:srgbClr val="000000"/>
              </a:buClr>
              <a:buFont typeface="Calibri Light"/>
              <a:buAutoNum type="arabicPeriod" startAt="9"/>
            </a:pP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Singh, K. K., &amp; Lee, Y. J. (2017). Hide-and-Seek: Forcing a Network to be Meticulous for Weakly-Supervised Object and Action Localization. 2017 IEEE International Conference on Computer Vision (ICCV). doi:10.1109/iccv.2017.381 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15000"/>
              </a:lnSpc>
              <a:buClr>
                <a:srgbClr val="000000"/>
              </a:buClr>
              <a:buFont typeface="Calibri Light"/>
              <a:buAutoNum type="arabicPeriod" startAt="9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 </a:t>
            </a: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Sangdoo Y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., </a:t>
            </a: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Dongyoon H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., </a:t>
            </a: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Seong J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.</a:t>
            </a: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 O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. (2019) </a:t>
            </a: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CutMix: Regularization Strategy to Train Strong Classifiers with Localizable Features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. 2019 </a:t>
            </a: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IEEE/CVF International Conference on Computer Vision (ICCV)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doi:10.1109/</a:t>
            </a:r>
            <a:r>
              <a:rPr b="0" lang="uk-UA" sz="1800" spc="-1" strike="noStrike" u="sng">
                <a:solidFill>
                  <a:srgbClr val="000000"/>
                </a:solidFill>
                <a:uFillTx/>
                <a:latin typeface="Times New Roman"/>
                <a:ea typeface="Calibri"/>
                <a:hlinkClick r:id="rId2"/>
              </a:rPr>
              <a:t>iccv.2019.00612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15000"/>
              </a:lnSpc>
              <a:buClr>
                <a:srgbClr val="000000"/>
              </a:buClr>
              <a:buFont typeface="Calibri Light"/>
              <a:buAutoNum type="arabicPeriod" startAt="9"/>
            </a:pP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A. Bochkovskiy, C.-Y. Wang, and H.-Y. M. Liao, “Yolov4: Optimal speed and accuracy of object detection,” arXiv preprint arXiv:2004.10934, 2020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15000"/>
              </a:lnSpc>
              <a:spcAft>
                <a:spcPts val="1001"/>
              </a:spcAft>
              <a:buClr>
                <a:srgbClr val="000000"/>
              </a:buClr>
              <a:buFont typeface="Calibri Light"/>
              <a:buAutoNum type="arabicPeriod" startAt="9"/>
            </a:pPr>
            <a:r>
              <a:rPr b="0" lang="uk-UA" sz="1800" spc="-1" strike="noStrike">
                <a:solidFill>
                  <a:srgbClr val="000000"/>
                </a:solidFill>
                <a:latin typeface="Times New Roman"/>
                <a:ea typeface="Calibri"/>
              </a:rPr>
              <a:t>Pengguang Chen. GridMask data augmentation. arXiv preprint arXiv:2001.04086, 2020.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Other references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384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 algn="just">
              <a:lnSpc>
                <a:spcPct val="115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Erik-Linder Noren, </a:t>
            </a:r>
            <a:r>
              <a:rPr b="0" lang="uk-UA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PyTorch YOLOv3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, (2018), Github repository.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-UA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https://github.com/eriklindernoren/PyTorch-YOLOv3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uk-UA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2.  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Tim Esler, Face Recognition using </a:t>
            </a:r>
            <a:r>
              <a:rPr b="0" lang="uk-UA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PyTorch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, (2020), Github repository.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2000" spc="-1" strike="noStrike" u="sng">
                <a:solidFill>
                  <a:srgbClr val="000000"/>
                </a:solidFill>
                <a:uFillTx/>
                <a:latin typeface="Times New Roman"/>
                <a:ea typeface="Calibri"/>
                <a:hlinkClick r:id="rId1"/>
              </a:rPr>
              <a:t>https://github.com/timesler/facenet-pytorch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3.  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Ads dataset.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2"/>
              </a:rPr>
              <a:t>http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3"/>
              </a:rPr>
              <a:t>://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4"/>
              </a:rPr>
              <a:t>www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5"/>
              </a:rPr>
              <a:t>.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6"/>
              </a:rPr>
              <a:t>cs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7"/>
              </a:rPr>
              <a:t>.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8"/>
              </a:rPr>
              <a:t>ucf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9"/>
              </a:rPr>
              <a:t>.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10"/>
              </a:rPr>
              <a:t>edu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11"/>
              </a:rPr>
              <a:t>/~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12"/>
              </a:rPr>
              <a:t>aroshan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13"/>
              </a:rPr>
              <a:t>/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14"/>
              </a:rPr>
              <a:t>index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15"/>
              </a:rPr>
              <a:t>_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16"/>
              </a:rPr>
              <a:t>files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17"/>
              </a:rPr>
              <a:t>/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18"/>
              </a:rPr>
              <a:t>Dataset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19"/>
              </a:rPr>
              <a:t>_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20"/>
              </a:rPr>
              <a:t>PitOrlManh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21"/>
              </a:rPr>
              <a:t>/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22"/>
              </a:rPr>
              <a:t>zipped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23"/>
              </a:rPr>
              <a:t>%20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24"/>
              </a:rPr>
              <a:t>images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25"/>
              </a:rPr>
              <a:t>/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26"/>
              </a:rPr>
              <a:t>part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27"/>
              </a:rPr>
              <a:t>1.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  <a:hlinkClick r:id="rId28"/>
              </a:rPr>
              <a:t>zip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Annotations</a:t>
            </a:r>
            <a:r>
              <a:rPr b="0" lang="uk-UA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: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algn="just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WannaFly, Mask_AD, Github repository.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algn="just">
              <a:lnSpc>
                <a:spcPct val="115000"/>
              </a:lnSpc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https</a:t>
            </a:r>
            <a:r>
              <a:rPr b="0" lang="uk-UA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://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github</a:t>
            </a:r>
            <a:r>
              <a:rPr b="0" lang="uk-UA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.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com</a:t>
            </a:r>
            <a:r>
              <a:rPr b="0" lang="uk-UA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/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WannaFIy</a:t>
            </a:r>
            <a:r>
              <a:rPr b="0" lang="uk-UA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/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mask</a:t>
            </a:r>
            <a:r>
              <a:rPr b="0" lang="uk-UA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_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AD</a:t>
            </a:r>
            <a:r>
              <a:rPr b="0" lang="uk-UA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/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releases</a:t>
            </a:r>
            <a:r>
              <a:rPr b="0" lang="uk-UA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/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download</a:t>
            </a:r>
            <a:r>
              <a:rPr b="0" lang="uk-UA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/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AD</a:t>
            </a:r>
            <a:r>
              <a:rPr b="0" lang="uk-UA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/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regions</a:t>
            </a:r>
            <a:r>
              <a:rPr b="0" lang="uk-UA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.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Calibri"/>
              </a:rPr>
              <a:t>csv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38080" y="33552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Code repository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3940920" y="6406200"/>
            <a:ext cx="8963280" cy="1107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Github: https://github.com/deepwebhoax/face_ad_blur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1" name="Picture 6" descr=""/>
          <p:cNvPicPr/>
          <p:nvPr/>
        </p:nvPicPr>
        <p:blipFill>
          <a:blip r:embed="rId1"/>
          <a:srcRect l="0" t="7598" r="0" b="0"/>
          <a:stretch/>
        </p:blipFill>
        <p:spPr>
          <a:xfrm>
            <a:off x="838080" y="3826080"/>
            <a:ext cx="5676840" cy="1939320"/>
          </a:xfrm>
          <a:prstGeom prst="rect">
            <a:avLst/>
          </a:prstGeom>
          <a:ln w="0">
            <a:noFill/>
          </a:ln>
        </p:spPr>
      </p:pic>
      <p:pic>
        <p:nvPicPr>
          <p:cNvPr id="192" name="Picture 8" descr=""/>
          <p:cNvPicPr/>
          <p:nvPr/>
        </p:nvPicPr>
        <p:blipFill>
          <a:blip r:embed="rId2"/>
          <a:srcRect l="0" t="70368" r="0" b="0"/>
          <a:stretch/>
        </p:blipFill>
        <p:spPr>
          <a:xfrm>
            <a:off x="838080" y="2265840"/>
            <a:ext cx="4622040" cy="1559880"/>
          </a:xfrm>
          <a:prstGeom prst="rect">
            <a:avLst/>
          </a:prstGeom>
          <a:ln w="0">
            <a:noFill/>
          </a:ln>
        </p:spPr>
      </p:pic>
      <p:pic>
        <p:nvPicPr>
          <p:cNvPr id="193" name="Picture 10" descr=""/>
          <p:cNvPicPr/>
          <p:nvPr/>
        </p:nvPicPr>
        <p:blipFill>
          <a:blip r:embed="rId3"/>
          <a:stretch/>
        </p:blipFill>
        <p:spPr>
          <a:xfrm>
            <a:off x="838080" y="2265840"/>
            <a:ext cx="485280" cy="43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2" descr="National Technical University of Ukraine &amp;quot;Igor Sikorsky Kyiv Polytechnic  Institute&amp;quot; : Rankings, Fees &amp;amp; Courses Details | Top Universities"/>
          <p:cNvPicPr/>
          <p:nvPr/>
        </p:nvPicPr>
        <p:blipFill>
          <a:blip r:embed="rId1"/>
          <a:stretch/>
        </p:blipFill>
        <p:spPr>
          <a:xfrm>
            <a:off x="4019760" y="1136880"/>
            <a:ext cx="4152240" cy="415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83320" y="365040"/>
            <a:ext cx="1107000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Models comparison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92" name="Table 3"/>
          <p:cNvGraphicFramePr/>
          <p:nvPr/>
        </p:nvGraphicFramePr>
        <p:xfrm>
          <a:off x="6665040" y="3261240"/>
          <a:ext cx="5185440" cy="1673640"/>
        </p:xfrm>
        <a:graphic>
          <a:graphicData uri="http://schemas.openxmlformats.org/drawingml/2006/table">
            <a:tbl>
              <a:tblPr/>
              <a:tblGrid>
                <a:gridCol w="2184480"/>
                <a:gridCol w="1320480"/>
                <a:gridCol w="1680480"/>
              </a:tblGrid>
              <a:tr h="41904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1" lang="en-US" sz="2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Model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1" lang="en-US" sz="2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Fps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1" lang="en-US" sz="2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Accuracy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41544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1" lang="en-US" sz="2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MTCNN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Very-High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41904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1" lang="en-US" sz="2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YOLO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16-62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42012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1" lang="en-US" sz="2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Viola-Jones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15+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Low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le 4"/>
          <p:cNvGraphicFramePr/>
          <p:nvPr/>
        </p:nvGraphicFramePr>
        <p:xfrm>
          <a:off x="341280" y="3261240"/>
          <a:ext cx="5590080" cy="2668320"/>
        </p:xfrm>
        <a:graphic>
          <a:graphicData uri="http://schemas.openxmlformats.org/drawingml/2006/table">
            <a:tbl>
              <a:tblPr/>
              <a:tblGrid>
                <a:gridCol w="1697400"/>
                <a:gridCol w="882360"/>
                <a:gridCol w="1267920"/>
                <a:gridCol w="1742400"/>
              </a:tblGrid>
              <a:tr h="80172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1" lang="en-US" sz="2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Model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1" lang="en-US" sz="2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fps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1" lang="en-US" sz="2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mAP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1" lang="en-US" sz="2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Segmentation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8844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1" lang="en-US" sz="2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YOLACT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17.2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26.8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9132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1" lang="en-US" sz="2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Mask R-CNN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35.7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92052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1" lang="en-US" sz="2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YOLO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27-92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52-63 (</a:t>
                      </a:r>
                      <a:r>
                        <a:rPr b="0" lang="uk-UA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VOC</a:t>
                      </a: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dataset)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8844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1" lang="en-US" sz="2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YOLOv3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14-28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51.5-57.9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88440"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1" lang="en-US" sz="2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YOLOv5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16-62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43-54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001"/>
                        </a:spcAft>
                        <a:buNone/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1555200" y="2100240"/>
            <a:ext cx="4506120" cy="1325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000000"/>
                </a:solidFill>
                <a:uFillTx/>
                <a:latin typeface="Calibri"/>
              </a:rPr>
              <a:t>Advertising detection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Content Placeholder 6"/>
          <p:cNvSpPr/>
          <p:nvPr/>
        </p:nvSpPr>
        <p:spPr>
          <a:xfrm>
            <a:off x="8199720" y="2100240"/>
            <a:ext cx="315396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000000"/>
                </a:solidFill>
                <a:uFillTx/>
                <a:latin typeface="Calibri"/>
              </a:rPr>
              <a:t>Face detection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Models ranked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Content Placeholder 2"/>
          <p:cNvSpPr/>
          <p:nvPr/>
        </p:nvSpPr>
        <p:spPr>
          <a:xfrm>
            <a:off x="990720" y="1978200"/>
            <a:ext cx="10515240" cy="435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b05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b050"/>
                </a:solidFill>
                <a:latin typeface="Calibri"/>
              </a:rPr>
              <a:t>YOLO (fast, medium accuracy)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b05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b050"/>
                </a:solidFill>
                <a:latin typeface="Calibri"/>
              </a:rPr>
              <a:t>MTCNN (medium speed, high accuracy)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00"/>
                </a:solidFill>
                <a:latin typeface="Calibri"/>
              </a:rPr>
              <a:t>YOLACT (medium speed, high accuracy)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M-RCNN (slow, high accuracy)</a:t>
            </a:r>
            <a:endParaRPr b="0" lang="en-US" sz="2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Viola-Jones (low accuracy)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Intersection Over Union (IoU)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9" name="Picture 5" descr=""/>
          <p:cNvPicPr/>
          <p:nvPr/>
        </p:nvPicPr>
        <p:blipFill>
          <a:blip r:embed="rId1"/>
          <a:stretch/>
        </p:blipFill>
        <p:spPr>
          <a:xfrm>
            <a:off x="1629360" y="3576960"/>
            <a:ext cx="8933040" cy="3134160"/>
          </a:xfrm>
          <a:prstGeom prst="rect">
            <a:avLst/>
          </a:prstGeom>
          <a:ln w="0">
            <a:noFill/>
          </a:ln>
        </p:spPr>
      </p:pic>
      <p:pic>
        <p:nvPicPr>
          <p:cNvPr id="100" name="Picture 7" descr=""/>
          <p:cNvPicPr/>
          <p:nvPr/>
        </p:nvPicPr>
        <p:blipFill>
          <a:blip r:embed="rId2"/>
          <a:stretch/>
        </p:blipFill>
        <p:spPr>
          <a:xfrm>
            <a:off x="4581720" y="1505160"/>
            <a:ext cx="2777040" cy="1069200"/>
          </a:xfrm>
          <a:prstGeom prst="rect">
            <a:avLst/>
          </a:prstGeom>
          <a:ln w="0">
            <a:noFill/>
          </a:ln>
        </p:spPr>
      </p:pic>
      <p:sp>
        <p:nvSpPr>
          <p:cNvPr id="101" name="Content Placeholder 2"/>
          <p:cNvSpPr/>
          <p:nvPr/>
        </p:nvSpPr>
        <p:spPr>
          <a:xfrm>
            <a:off x="1295640" y="2908800"/>
            <a:ext cx="7575120" cy="7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IoU(truth, pred) &gt; 0.5  -&gt;  prediction is valid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2" name="Title 1"/>
          <p:cNvSpPr/>
          <p:nvPr/>
        </p:nvSpPr>
        <p:spPr>
          <a:xfrm>
            <a:off x="0" y="-45000"/>
            <a:ext cx="6774480" cy="6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 Light"/>
              </a:rPr>
              <a:t>Supplementary method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Non-max suppression (NMS)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4" name="Picture 2" descr="Non-maximum suppression process | Download Scientific Diagram"/>
          <p:cNvPicPr/>
          <p:nvPr/>
        </p:nvPicPr>
        <p:blipFill>
          <a:blip r:embed="rId1"/>
          <a:stretch/>
        </p:blipFill>
        <p:spPr>
          <a:xfrm>
            <a:off x="6931800" y="4078800"/>
            <a:ext cx="5159520" cy="2422080"/>
          </a:xfrm>
          <a:prstGeom prst="rect">
            <a:avLst/>
          </a:prstGeom>
          <a:ln w="0">
            <a:noFill/>
          </a:ln>
        </p:spPr>
      </p:pic>
      <p:sp>
        <p:nvSpPr>
          <p:cNvPr id="105" name="TextBox 5"/>
          <p:cNvSpPr/>
          <p:nvPr/>
        </p:nvSpPr>
        <p:spPr>
          <a:xfrm>
            <a:off x="838080" y="1563120"/>
            <a:ext cx="6825960" cy="30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15000"/>
              </a:lnSpc>
              <a:spcAft>
                <a:spcPts val="1001"/>
              </a:spcAft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Algorithm: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001"/>
              </a:spcAft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Discard if confidence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001"/>
              </a:spcAft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While any left: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001"/>
              </a:spcAft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Output box with max confidence (B)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Times New Roman"/>
              </a:rPr>
              <a:t>.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001"/>
              </a:spcAft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if IOU(B, box) &gt; 0.5  -&gt;  discard box.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6" name="Title 1"/>
          <p:cNvSpPr/>
          <p:nvPr/>
        </p:nvSpPr>
        <p:spPr>
          <a:xfrm>
            <a:off x="0" y="-45000"/>
            <a:ext cx="6774480" cy="6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000" spc="-1" strike="noStrike">
                <a:solidFill>
                  <a:srgbClr val="000000"/>
                </a:solidFill>
                <a:latin typeface="Calibri Light"/>
              </a:rPr>
              <a:t>Supplementary method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Convolutional layer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838080" y="29174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Filters = weights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 filters per layer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9" name="Picture 4" descr=""/>
          <p:cNvPicPr/>
          <p:nvPr/>
        </p:nvPicPr>
        <p:blipFill>
          <a:blip r:embed="rId1"/>
          <a:stretch/>
        </p:blipFill>
        <p:spPr>
          <a:xfrm>
            <a:off x="5704920" y="2544480"/>
            <a:ext cx="4082040" cy="291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Classic YOLO CNN</a:t>
            </a:r>
            <a:r>
              <a:rPr b="1" lang="uk-UA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architecture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1" name="Content Placeholder 3" descr=""/>
          <p:cNvPicPr/>
          <p:nvPr/>
        </p:nvPicPr>
        <p:blipFill>
          <a:blip r:embed="rId1"/>
          <a:stretch/>
        </p:blipFill>
        <p:spPr>
          <a:xfrm>
            <a:off x="838080" y="1429560"/>
            <a:ext cx="10352880" cy="4419720"/>
          </a:xfrm>
          <a:prstGeom prst="rect">
            <a:avLst/>
          </a:prstGeom>
          <a:ln w="0">
            <a:noFill/>
          </a:ln>
        </p:spPr>
      </p:pic>
      <p:sp>
        <p:nvSpPr>
          <p:cNvPr id="112" name="Content Placeholder 6"/>
          <p:cNvSpPr/>
          <p:nvPr/>
        </p:nvSpPr>
        <p:spPr>
          <a:xfrm>
            <a:off x="4469040" y="6492960"/>
            <a:ext cx="785160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Times New Roman"/>
                <a:ea typeface="Calibri"/>
              </a:rPr>
              <a:t>[Redmon, J., Divvala, S., Girshick, R., &amp; Farhadi, A. You Only Look Once: Unified, Real-Time Object Detection]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2721</TotalTime>
  <Application>LibreOffice/7.3.2.2$Windows_X86_64 LibreOffice_project/49f2b1bff42cfccbd8f788c8dc32c1c309559be0</Application>
  <AppVersion>15.0000</AppVersion>
  <Words>1325</Words>
  <Paragraphs>169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2021-05-16T19:40:13Z</dcterms:created>
  <dc:creator>Enormous Asshole</dc:creator>
  <dc:description/>
  <dc:language>en-US</dc:language>
  <cp:lastModifiedBy/>
  <dcterms:modified xsi:type="dcterms:W3CDTF">2022-06-03T22:17:21Z</dcterms:modified>
  <cp:revision>91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33</vt:i4>
  </property>
</Properties>
</file>